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5"/>
  </p:notesMasterIdLst>
  <p:handoutMasterIdLst>
    <p:handoutMasterId r:id="rId16"/>
  </p:handoutMasterIdLst>
  <p:sldIdLst>
    <p:sldId id="256" r:id="rId5"/>
    <p:sldId id="276" r:id="rId6"/>
    <p:sldId id="289" r:id="rId7"/>
    <p:sldId id="290" r:id="rId8"/>
    <p:sldId id="297" r:id="rId9"/>
    <p:sldId id="293" r:id="rId10"/>
    <p:sldId id="291" r:id="rId11"/>
    <p:sldId id="294" r:id="rId12"/>
    <p:sldId id="298" r:id="rId13"/>
    <p:sldId id="285"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64" userDrawn="1">
          <p15:clr>
            <a:srgbClr val="A4A3A4"/>
          </p15:clr>
        </p15:guide>
        <p15:guide id="3" pos="7512" userDrawn="1">
          <p15:clr>
            <a:srgbClr val="A4A3A4"/>
          </p15:clr>
        </p15:guide>
        <p15:guide id="4" pos="144" userDrawn="1">
          <p15:clr>
            <a:srgbClr val="A4A3A4"/>
          </p15:clr>
        </p15:guide>
        <p15:guide id="5" orient="horz" pos="624" userDrawn="1">
          <p15:clr>
            <a:srgbClr val="A4A3A4"/>
          </p15:clr>
        </p15:guide>
        <p15:guide id="6" orient="horz"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A3E9A-8D12-4402-B5FB-F1C62E80554D}" v="9" dt="2020-10-22T16:13:36.217"/>
    <p1510:client id="{86873155-6777-411D-8A53-81954C26F35A}" v="12" dt="2020-10-08T16:02:08.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49" autoAdjust="0"/>
    <p:restoredTop sz="84984" autoAdjust="0"/>
  </p:normalViewPr>
  <p:slideViewPr>
    <p:cSldViewPr snapToGrid="0" showGuides="1">
      <p:cViewPr varScale="1">
        <p:scale>
          <a:sx n="43" d="100"/>
          <a:sy n="43" d="100"/>
        </p:scale>
        <p:origin x="80" y="176"/>
      </p:cViewPr>
      <p:guideLst>
        <p:guide orient="horz" pos="2328"/>
        <p:guide pos="3864"/>
        <p:guide pos="7512"/>
        <p:guide pos="144"/>
        <p:guide orient="horz" pos="624"/>
        <p:guide orient="horz" pos="4056"/>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65D3EB-CBDD-4100-83B7-3BFE0A8F41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C72B4595-A79D-4567-9FE1-DCF31A42B3D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5C0719-993D-42E1-80ED-8F01056F36C2}" type="datetimeFigureOut">
              <a:rPr lang="en-US" smtClean="0"/>
              <a:t>10/22/2020</a:t>
            </a:fld>
            <a:endParaRPr lang="en-US" dirty="0"/>
          </a:p>
        </p:txBody>
      </p:sp>
      <p:sp>
        <p:nvSpPr>
          <p:cNvPr id="4" name="Footer Placeholder 3">
            <a:extLst>
              <a:ext uri="{FF2B5EF4-FFF2-40B4-BE49-F238E27FC236}">
                <a16:creationId xmlns:a16="http://schemas.microsoft.com/office/drawing/2014/main" id="{850E452F-E862-4273-987C-980229E5320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3EE394C-9AD7-48EA-AB0F-18032A3E097A}"/>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00421AD-3AC0-48CB-8727-BB447FD2264E}" type="slidenum">
              <a:rPr lang="en-US" smtClean="0"/>
              <a:t>‹#›</a:t>
            </a:fld>
            <a:endParaRPr lang="en-US" dirty="0"/>
          </a:p>
        </p:txBody>
      </p:sp>
    </p:spTree>
    <p:extLst>
      <p:ext uri="{BB962C8B-B14F-4D97-AF65-F5344CB8AC3E}">
        <p14:creationId xmlns:p14="http://schemas.microsoft.com/office/powerpoint/2010/main" val="3268159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1D3BC9C-6C58-464F-B94E-FD73C5FB016E}" type="datetimeFigureOut">
              <a:rPr lang="en-US" smtClean="0"/>
              <a:t>10/22/2020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E60DC36-8EFA-4378-9855-E019C55AC472}" type="slidenum">
              <a:rPr lang="en-US" smtClean="0"/>
              <a:t>‹#›</a:t>
            </a:fld>
            <a:endParaRPr lang="en-US" dirty="0"/>
          </a:p>
        </p:txBody>
      </p:sp>
    </p:spTree>
    <p:extLst>
      <p:ext uri="{BB962C8B-B14F-4D97-AF65-F5344CB8AC3E}">
        <p14:creationId xmlns:p14="http://schemas.microsoft.com/office/powerpoint/2010/main" val="187705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Hi- Welcome to our nutrition support group lecture series. My name is Colette</a:t>
            </a:r>
            <a:r>
              <a:rPr lang="en-US" baseline="0" dirty="0"/>
              <a:t> Micko and I am the Providence Little Company of Mary Bariatric Wellness Program Coordinator. I am also a registered dietitian and certified diabetes educator. Today we will be covering the topic of Label Reading. This is meant to serve as a brief overview/understanding of “How to Read a food label” to help you as the consumer, make healthier food choices and meet your long term health goals.</a:t>
            </a:r>
            <a:endParaRPr lang="en-US" dirty="0"/>
          </a:p>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a:t>
            </a:fld>
            <a:endParaRPr lang="en-US" dirty="0"/>
          </a:p>
        </p:txBody>
      </p:sp>
    </p:spTree>
    <p:extLst>
      <p:ext uri="{BB962C8B-B14F-4D97-AF65-F5344CB8AC3E}">
        <p14:creationId xmlns:p14="http://schemas.microsoft.com/office/powerpoint/2010/main" val="177352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10</a:t>
            </a:fld>
            <a:endParaRPr lang="en-US" dirty="0"/>
          </a:p>
        </p:txBody>
      </p:sp>
    </p:spTree>
    <p:extLst>
      <p:ext uri="{BB962C8B-B14F-4D97-AF65-F5344CB8AC3E}">
        <p14:creationId xmlns:p14="http://schemas.microsoft.com/office/powerpoint/2010/main" val="396791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When it comes to including more healthy foods in your diet,</a:t>
            </a:r>
            <a:r>
              <a:rPr lang="en-US" baseline="0" dirty="0"/>
              <a:t> fresh fruits and vegetables are a slam dunk. But including prepackaged foods can be trickier, especially after bariatric surgery. However, it is impossible to learn how to use the Nutrition Facts on the package to make an informed decision about </a:t>
            </a:r>
            <a:r>
              <a:rPr lang="en-US" baseline="0" dirty="0" err="1"/>
              <a:t>whats</a:t>
            </a:r>
            <a:r>
              <a:rPr lang="en-US" baseline="0" dirty="0"/>
              <a:t> </a:t>
            </a:r>
            <a:r>
              <a:rPr lang="en-US" baseline="0" dirty="0" err="1"/>
              <a:t>incide</a:t>
            </a:r>
            <a:r>
              <a:rPr lang="en-US" baseline="0" dirty="0"/>
              <a:t>. The vitamin or mineral content is less important as a basis for buying a product unless everything else adds up to a healthy choice. </a:t>
            </a: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2</a:t>
            </a:fld>
            <a:endParaRPr lang="en-US" dirty="0"/>
          </a:p>
        </p:txBody>
      </p:sp>
    </p:spTree>
    <p:extLst>
      <p:ext uri="{BB962C8B-B14F-4D97-AF65-F5344CB8AC3E}">
        <p14:creationId xmlns:p14="http://schemas.microsoft.com/office/powerpoint/2010/main" val="226865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3</a:t>
            </a:fld>
            <a:endParaRPr lang="en-US" dirty="0"/>
          </a:p>
        </p:txBody>
      </p:sp>
    </p:spTree>
    <p:extLst>
      <p:ext uri="{BB962C8B-B14F-4D97-AF65-F5344CB8AC3E}">
        <p14:creationId xmlns:p14="http://schemas.microsoft.com/office/powerpoint/2010/main" val="392253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4</a:t>
            </a:fld>
            <a:endParaRPr lang="en-US" dirty="0"/>
          </a:p>
        </p:txBody>
      </p:sp>
    </p:spTree>
    <p:extLst>
      <p:ext uri="{BB962C8B-B14F-4D97-AF65-F5344CB8AC3E}">
        <p14:creationId xmlns:p14="http://schemas.microsoft.com/office/powerpoint/2010/main" val="42526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a:t>
            </a:fld>
            <a:endParaRPr lang="en-US" dirty="0"/>
          </a:p>
        </p:txBody>
      </p:sp>
    </p:spTree>
    <p:extLst>
      <p:ext uri="{BB962C8B-B14F-4D97-AF65-F5344CB8AC3E}">
        <p14:creationId xmlns:p14="http://schemas.microsoft.com/office/powerpoint/2010/main" val="321233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addition to the Nutrition Facts label, the ingredient list is also a helpful tool. The ingredient list shows each ingredient in a food by its common or usual name. Ingredients are listed in descending order by weight, so the ingredient that weighs the most in the product is listed first, and the ingredient that weighs the least is listed last. </a:t>
            </a:r>
          </a:p>
        </p:txBody>
      </p:sp>
      <p:sp>
        <p:nvSpPr>
          <p:cNvPr id="4" name="Slide Number Placeholder 3"/>
          <p:cNvSpPr>
            <a:spLocks noGrp="1"/>
          </p:cNvSpPr>
          <p:nvPr>
            <p:ph type="sldNum" sz="quarter" idx="5"/>
          </p:nvPr>
        </p:nvSpPr>
        <p:spPr/>
        <p:txBody>
          <a:bodyPr/>
          <a:lstStyle/>
          <a:p>
            <a:fld id="{BE60DC36-8EFA-4378-9855-E019C55AC472}" type="slidenum">
              <a:rPr lang="en-US" smtClean="0"/>
              <a:t>6</a:t>
            </a:fld>
            <a:endParaRPr lang="en-US" dirty="0"/>
          </a:p>
        </p:txBody>
      </p:sp>
    </p:spTree>
    <p:extLst>
      <p:ext uri="{BB962C8B-B14F-4D97-AF65-F5344CB8AC3E}">
        <p14:creationId xmlns:p14="http://schemas.microsoft.com/office/powerpoint/2010/main" val="323536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Size matters</a:t>
            </a:r>
            <a:r>
              <a:rPr lang="en-US" dirty="0"/>
              <a:t>. Serving size is always the first item on the label. All other information is based on that serving size. The servings per container tell you know how many portions are in the whole box, package, or can. Beware: many packages contain more than one serving. Look at your orange juice for example. If the label says 125 calories per 8 ounce serving and your breakfast includes a 16 ounce glass of OJ, then you've taken in 250 calories from the juice alone. (About as many calories as you'd find in many chocolate bars.)</a:t>
            </a:r>
          </a:p>
          <a:p>
            <a:r>
              <a:rPr lang="en-US" b="1" dirty="0"/>
              <a:t>Look for fat: the good, the bad, and the really bad</a:t>
            </a:r>
            <a:r>
              <a:rPr lang="en-US" dirty="0"/>
              <a:t>. Check the saturated fat and trans fat content of the food. For a general healthful diet, keep saturated fat and cholesterol low and avoid trans fats altogether. Look for foods that have 0 grams (g) of trans fat and are lowest in saturated fat and cholesterol. Try to stay away from foods that have the words "partially hydrogenated vegetable oil" in the ingredients list. Foods made with healthy unsaturated oils (olive, canola, safflower, etc.) are better bets.</a:t>
            </a:r>
          </a:p>
          <a:p>
            <a:r>
              <a:rPr lang="en-US" b="1" dirty="0"/>
              <a:t>Is it worth its salt?</a:t>
            </a:r>
            <a:r>
              <a:rPr lang="en-US" dirty="0"/>
              <a:t> Compare the sodium content to the calories per serving. To keep your salt intake in check, consider products in which the sodium content is less than or equal to the calories per serving. For a food with 250 calories per serving, ideally the sodium content should be no more than 250 mg. If you need to seriously restrict your salt intake consider the low-sodium, low-salt, or unsalted versions.</a:t>
            </a:r>
          </a:p>
          <a:p>
            <a:r>
              <a:rPr lang="en-US" b="1" dirty="0"/>
              <a:t>Figure out the fiber. </a:t>
            </a:r>
            <a:r>
              <a:rPr lang="en-US" dirty="0"/>
              <a:t>Aim for foods that have 5 g of fiber per serving, or at least one gram of fiber for every 10 grams of carbohydrate</a:t>
            </a:r>
          </a:p>
          <a:p>
            <a:r>
              <a:rPr lang="en-US" b="1" dirty="0"/>
              <a:t>Stay away from added sugars</a:t>
            </a:r>
            <a:r>
              <a:rPr lang="en-US" dirty="0"/>
              <a:t>: Sugar, no matter what it's called, contains almost no nutrients other than pure carbohydrate. A heavy sugar intake fills you up with empty calories, keeps you from eating healthy foods, and stresses your body's ability to maintain a healthy blood sugar level. Steer clear of foods that have sugar, honey, molasses, corn syrup, corn sugar, fructose, or high-fructose corn syrup among the first three ingredients. Other names for sugar include agave nectar, brown sugar, cane sugar, corn sweetener, dextrose, maltose, fruit juice concentrate, and glucose.</a:t>
            </a:r>
          </a:p>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a:t>
            </a:fld>
            <a:endParaRPr lang="en-US" dirty="0"/>
          </a:p>
        </p:txBody>
      </p:sp>
    </p:spTree>
    <p:extLst>
      <p:ext uri="{BB962C8B-B14F-4D97-AF65-F5344CB8AC3E}">
        <p14:creationId xmlns:p14="http://schemas.microsoft.com/office/powerpoint/2010/main" val="3189116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8</a:t>
            </a:fld>
            <a:endParaRPr lang="en-US" dirty="0"/>
          </a:p>
        </p:txBody>
      </p:sp>
    </p:spTree>
    <p:extLst>
      <p:ext uri="{BB962C8B-B14F-4D97-AF65-F5344CB8AC3E}">
        <p14:creationId xmlns:p14="http://schemas.microsoft.com/office/powerpoint/2010/main" val="831721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9</a:t>
            </a:fld>
            <a:endParaRPr lang="en-US" dirty="0"/>
          </a:p>
        </p:txBody>
      </p:sp>
    </p:spTree>
    <p:extLst>
      <p:ext uri="{BB962C8B-B14F-4D97-AF65-F5344CB8AC3E}">
        <p14:creationId xmlns:p14="http://schemas.microsoft.com/office/powerpoint/2010/main" val="124777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864C-44C4-4000-952D-01F31BFB3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392E06-C914-467E-9D4F-BD763EDA2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BEFBAF-82E9-49AD-B2CF-7D154E024431}"/>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5AD8006A-94B1-44F7-972D-56767EDE3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E7BFAB-D84B-45E1-A0BD-2516AC14F8AC}"/>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8564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B869-BFB2-4C20-8AB1-46704BB3D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F007DB-4F12-4428-9C48-5120DF070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A8DA-0E31-4CA6-BBFC-2467AAD1D30B}"/>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064974BD-9845-459A-9AAA-12731E2507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A71B0A-FDFB-4B2C-A9EC-2334C590013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93140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B5D73-1652-4A8E-B5A3-101523D729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B7FB99-7425-444D-B602-01B672BCE8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EA9C5-552A-48A1-AB54-ED54209B3B4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1A83AAA3-4155-48FB-8F00-16DBE0C9C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694EAE-CB3C-4DEF-A66D-583C7AAC92D8}"/>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74680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7FBE-061D-452C-A8A6-213063CFD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A3535-1708-499D-B5D2-7D8F9FD18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06063-A112-49AB-80C8-504D99ECD771}"/>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6344C8D5-F898-4318-A76D-1FBD873291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76EC76-E8E8-4FFA-B671-7FA2F3EF5DE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78928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CABF-E3C1-431A-A69C-D4881CC43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584226-69DA-4211-B2C8-C29FD05A4A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F82DB-B518-40FD-8A66-44B874C055FB}"/>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FCC1CCEE-725F-4745-837B-87EFB70E71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61522A-E0E6-406B-BF30-A7C7A57294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23004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9BDC-6F21-4EF5-A8DD-E35E27EA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68D5F-2AB6-42D3-A54E-AB3E603251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5AB07F-D5F7-402A-AE4E-027BF1CA91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108EDC-3863-43B9-93C7-37465DC73B2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A777D452-958D-4159-A9A4-16DD29680A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9654B6-1460-48B9-AC7E-592F68BAB276}"/>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9740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C848-926A-4FD3-A311-A100A2662B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8ECD90-B4F0-4DFB-BB3D-F23102078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5A6C3A-033E-474B-AB97-D8291A04E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32B928-3A23-4FCA-AD1F-E45A467B5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DC8376-6FC6-4A11-B0DB-9A148E9C00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80206F-8846-425C-A56E-16FFBA442014}"/>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8" name="Footer Placeholder 7">
            <a:extLst>
              <a:ext uri="{FF2B5EF4-FFF2-40B4-BE49-F238E27FC236}">
                <a16:creationId xmlns:a16="http://schemas.microsoft.com/office/drawing/2014/main" id="{6A45E89F-12CF-4561-A5F2-1E05783A30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EB4DFE4-927C-43B1-A061-5CB97FFB33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6905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E367-8DA0-4655-BCBC-F4280D8642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EF9592-AA3C-4CF8-A5DB-4D010195A43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4" name="Footer Placeholder 3">
            <a:extLst>
              <a:ext uri="{FF2B5EF4-FFF2-40B4-BE49-F238E27FC236}">
                <a16:creationId xmlns:a16="http://schemas.microsoft.com/office/drawing/2014/main" id="{3C2C9377-F93E-4515-852A-26470775515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ED076D-476B-42BA-8795-14FE6C1E6974}"/>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62555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599B4-6AB2-4190-82B5-7667EE1E922A}"/>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3" name="Footer Placeholder 2">
            <a:extLst>
              <a:ext uri="{FF2B5EF4-FFF2-40B4-BE49-F238E27FC236}">
                <a16:creationId xmlns:a16="http://schemas.microsoft.com/office/drawing/2014/main" id="{1B8FBFB3-AD86-4E39-B8AE-B4EC145281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A4AF55-C114-4B60-9A20-56B00A11B3B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05820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3DA1-5CB8-405D-9613-8A9B7BC56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42BB15-A24D-42E9-9CAE-BB82722630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F0849D-D3C3-462A-9751-4EAB0B914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0DD20-7A20-4574-98A4-427795876739}"/>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54D0ED2B-71C4-421A-9DB0-676E00C10B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C4572A-ADFC-4C53-BCA2-42BDF693BC4D}"/>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2309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5C67-EEEC-4AB0-9653-0F80D6B10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D50D6D-5277-4324-AF23-5FAF00783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5275657-2BF9-4761-96B6-50EE3CFCF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C3F7B-A4C8-4F9D-8165-BC5186EA0929}"/>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DE696EA5-2FA2-464D-982F-C53E6426A8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11B398-191B-4AB1-86ED-00D0046EACF5}"/>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58660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3445CA-54C1-4DDE-A216-DD2414E3F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6395A-6879-4E93-B24E-067F88AC1D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0FF5B-A6A6-4F0F-AA5D-3F0F69A43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FA798FAA-76CC-42EF-8BE0-466A41BBA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149FF02-6890-4E10-B958-1097AD32C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EDF93-2BFD-41CA-ABC7-B039102F3792}" type="slidenum">
              <a:rPr lang="en-US" smtClean="0"/>
              <a:t>‹#›</a:t>
            </a:fld>
            <a:endParaRPr lang="en-US" dirty="0"/>
          </a:p>
        </p:txBody>
      </p:sp>
    </p:spTree>
    <p:extLst>
      <p:ext uri="{BB962C8B-B14F-4D97-AF65-F5344CB8AC3E}">
        <p14:creationId xmlns:p14="http://schemas.microsoft.com/office/powerpoint/2010/main" val="2603789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5.g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jfif"/><Relationship Id="rId4" Type="http://schemas.openxmlformats.org/officeDocument/2006/relationships/notesSlide" Target="../notesSlides/notesSlide8.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jfif"/><Relationship Id="rId5" Type="http://schemas.openxmlformats.org/officeDocument/2006/relationships/image" Target="../media/image15.jfif"/><Relationship Id="rId4" Type="http://schemas.openxmlformats.org/officeDocument/2006/relationships/notesSlide" Target="../notesSlides/notesSlide9.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zigZag">
          <a:fgClr>
            <a:schemeClr val="accent3">
              <a:lumMod val="75000"/>
            </a:schemeClr>
          </a:fgClr>
          <a:bgClr>
            <a:schemeClr val="accent3">
              <a:lumMod val="50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0AEF-1595-4419-801B-6E36A33BB8CF}"/>
              </a:ext>
            </a:extLst>
          </p:cNvPr>
          <p:cNvSpPr>
            <a:spLocks noGrp="1"/>
          </p:cNvSpPr>
          <p:nvPr>
            <p:ph type="ctrTitle"/>
          </p:nvPr>
        </p:nvSpPr>
        <p:spPr>
          <a:xfrm>
            <a:off x="1963712" y="2716553"/>
            <a:ext cx="8880439" cy="830997"/>
          </a:xfrm>
        </p:spPr>
        <p:txBody>
          <a:bodyPr wrap="square" lIns="0" tIns="0" rIns="0" bIns="0" anchor="t">
            <a:spAutoFit/>
          </a:bodyPr>
          <a:lstStyle/>
          <a:p>
            <a:r>
              <a:rPr lang="en-US" b="1" dirty="0">
                <a:solidFill>
                  <a:schemeClr val="bg1"/>
                </a:solidFill>
              </a:rPr>
              <a:t>LABEL READING BASICS</a:t>
            </a:r>
            <a:endParaRPr lang="en-US" dirty="0">
              <a:solidFill>
                <a:schemeClr val="accent4"/>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7" name="Content Placeholder 5"/>
          <p:cNvSpPr txBox="1">
            <a:spLocks/>
          </p:cNvSpPr>
          <p:nvPr/>
        </p:nvSpPr>
        <p:spPr>
          <a:xfrm>
            <a:off x="1001248" y="4484503"/>
            <a:ext cx="11190752" cy="1424953"/>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0" lvl="5" indent="0">
              <a:buFont typeface="Arial" panose="020B0604020202020204" pitchFamily="34" charset="0"/>
              <a:buNone/>
            </a:pPr>
            <a:r>
              <a:rPr lang="en-US" sz="3200" dirty="0">
                <a:solidFill>
                  <a:srgbClr val="FFC000"/>
                </a:solidFill>
              </a:rPr>
              <a:t>Colette Micko, MS, RD, CDE</a:t>
            </a:r>
          </a:p>
          <a:p>
            <a:pPr marL="2286000" lvl="5" indent="0">
              <a:buFont typeface="Arial" panose="020B0604020202020204" pitchFamily="34" charset="0"/>
              <a:buNone/>
            </a:pPr>
            <a:r>
              <a:rPr lang="en-US" sz="3200" dirty="0">
                <a:solidFill>
                  <a:srgbClr val="FFC000"/>
                </a:solidFill>
              </a:rPr>
              <a:t>Bariatric Wellness Program Coordinator</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3712" y="4313616"/>
            <a:ext cx="1242649" cy="1553312"/>
          </a:xfrm>
          <a:prstGeom prst="ellipse">
            <a:avLst/>
          </a:prstGeom>
        </p:spPr>
      </p:pic>
      <p:pic>
        <p:nvPicPr>
          <p:cNvPr id="4" name="Picture 4" descr="A picture containing logo&#10;&#10;Description automatically generated">
            <a:extLst>
              <a:ext uri="{FF2B5EF4-FFF2-40B4-BE49-F238E27FC236}">
                <a16:creationId xmlns:a16="http://schemas.microsoft.com/office/drawing/2014/main" id="{CF998743-27D9-40E5-A478-B86373399594}"/>
              </a:ext>
            </a:extLst>
          </p:cNvPr>
          <p:cNvPicPr>
            <a:picLocks noChangeAspect="1"/>
          </p:cNvPicPr>
          <p:nvPr/>
        </p:nvPicPr>
        <p:blipFill>
          <a:blip r:embed="rId7"/>
          <a:stretch>
            <a:fillRect/>
          </a:stretch>
        </p:blipFill>
        <p:spPr>
          <a:xfrm>
            <a:off x="463420" y="419878"/>
            <a:ext cx="2743200" cy="762000"/>
          </a:xfrm>
          <a:prstGeom prst="rect">
            <a:avLst/>
          </a:prstGeom>
        </p:spPr>
      </p:pic>
    </p:spTree>
    <p:extLst>
      <p:ext uri="{BB962C8B-B14F-4D97-AF65-F5344CB8AC3E}">
        <p14:creationId xmlns:p14="http://schemas.microsoft.com/office/powerpoint/2010/main" val="2387849042"/>
      </p:ext>
    </p:extLst>
  </p:cSld>
  <p:clrMapOvr>
    <a:masterClrMapping/>
  </p:clrMapOvr>
  <mc:AlternateContent xmlns:mc="http://schemas.openxmlformats.org/markup-compatibility/2006" xmlns:p14="http://schemas.microsoft.com/office/powerpoint/2010/main">
    <mc:Choice Requires="p14">
      <p:transition spd="slow" p14:dur="2000" advTm="29051"/>
    </mc:Choice>
    <mc:Fallback xmlns="">
      <p:transition spd="slow" advTm="29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zigZag">
          <a:fgClr>
            <a:schemeClr val="accent3">
              <a:lumMod val="75000"/>
            </a:schemeClr>
          </a:fgClr>
          <a:bgClr>
            <a:schemeClr val="accent3">
              <a:lumMod val="50000"/>
            </a:schemeClr>
          </a:bgClr>
        </a:patt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A061601-468D-486D-B8EE-42BD1BE3ADCC}"/>
              </a:ext>
            </a:extLst>
          </p:cNvPr>
          <p:cNvSpPr>
            <a:spLocks noGrp="1"/>
          </p:cNvSpPr>
          <p:nvPr>
            <p:ph type="ctrTitle"/>
          </p:nvPr>
        </p:nvSpPr>
        <p:spPr>
          <a:xfrm>
            <a:off x="1524000" y="2930403"/>
            <a:ext cx="9144000" cy="997196"/>
          </a:xfrm>
        </p:spPr>
        <p:txBody>
          <a:bodyPr lIns="0" tIns="0" rIns="0" bIns="0" anchor="ctr">
            <a:spAutoFit/>
          </a:bodyPr>
          <a:lstStyle/>
          <a:p>
            <a:r>
              <a:rPr lang="en-US" sz="7200" b="1" dirty="0">
                <a:solidFill>
                  <a:schemeClr val="bg1"/>
                </a:solidFill>
              </a:rPr>
              <a:t>Thank You</a:t>
            </a:r>
            <a:endParaRPr lang="en-US" sz="7200" dirty="0">
              <a:solidFill>
                <a:schemeClr val="accent4"/>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3" name="Picture 3" descr="A picture containing logo&#10;&#10;Description automatically generated">
            <a:extLst>
              <a:ext uri="{FF2B5EF4-FFF2-40B4-BE49-F238E27FC236}">
                <a16:creationId xmlns:a16="http://schemas.microsoft.com/office/drawing/2014/main" id="{AF441CCA-6E99-43DE-8B0B-7B04C5710401}"/>
              </a:ext>
            </a:extLst>
          </p:cNvPr>
          <p:cNvPicPr>
            <a:picLocks noChangeAspect="1"/>
          </p:cNvPicPr>
          <p:nvPr/>
        </p:nvPicPr>
        <p:blipFill>
          <a:blip r:embed="rId6"/>
          <a:stretch>
            <a:fillRect/>
          </a:stretch>
        </p:blipFill>
        <p:spPr>
          <a:xfrm>
            <a:off x="377890" y="225490"/>
            <a:ext cx="2813179" cy="785326"/>
          </a:xfrm>
          <a:prstGeom prst="rect">
            <a:avLst/>
          </a:prstGeom>
        </p:spPr>
      </p:pic>
    </p:spTree>
    <p:extLst>
      <p:ext uri="{BB962C8B-B14F-4D97-AF65-F5344CB8AC3E}">
        <p14:creationId xmlns:p14="http://schemas.microsoft.com/office/powerpoint/2010/main" val="1923038163"/>
      </p:ext>
    </p:extLst>
  </p:cSld>
  <p:clrMapOvr>
    <a:masterClrMapping/>
  </p:clrMapOvr>
  <mc:AlternateContent xmlns:mc="http://schemas.openxmlformats.org/markup-compatibility/2006" xmlns:p14="http://schemas.microsoft.com/office/powerpoint/2010/main">
    <mc:Choice Requires="p14">
      <p:transition spd="slow" p14:dur="2000" advTm="25568"/>
    </mc:Choice>
    <mc:Fallback xmlns="">
      <p:transition spd="slow" advTm="2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3272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Overview of Presentation</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941315" cy="3575"/>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132220" y="1328689"/>
            <a:ext cx="11637611" cy="1569660"/>
          </a:xfrm>
          <a:prstGeom prst="rect">
            <a:avLst/>
          </a:prstGeom>
        </p:spPr>
        <p:txBody>
          <a:bodyPr wrap="square">
            <a:spAutoFit/>
          </a:bodyPr>
          <a:lstStyle/>
          <a:p>
            <a:pPr marL="1200150" lvl="2" indent="-285750">
              <a:buFont typeface="Arial" panose="020B0604020202020204" pitchFamily="34" charset="0"/>
              <a:buChar char="•"/>
            </a:pPr>
            <a:r>
              <a:rPr lang="en-US" sz="3200" dirty="0"/>
              <a:t>Review components of a food labels</a:t>
            </a:r>
          </a:p>
          <a:p>
            <a:pPr marL="1200150" lvl="2" indent="-285750">
              <a:buFont typeface="Arial" panose="020B0604020202020204" pitchFamily="34" charset="0"/>
              <a:buChar char="•"/>
            </a:pPr>
            <a:r>
              <a:rPr lang="en-US" sz="3200" dirty="0"/>
              <a:t>How to read the nutrition facts label</a:t>
            </a:r>
          </a:p>
          <a:p>
            <a:pPr marL="1200150" lvl="2" indent="-285750">
              <a:buFont typeface="Arial" panose="020B0604020202020204" pitchFamily="34" charset="0"/>
              <a:buChar char="•"/>
            </a:pPr>
            <a:r>
              <a:rPr lang="en-US" sz="3200" dirty="0"/>
              <a:t>How we can use this information to make informed choices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433" y="3531386"/>
            <a:ext cx="4804207" cy="274526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9715198"/>
      </p:ext>
    </p:extLst>
  </p:cSld>
  <p:clrMapOvr>
    <a:masterClrMapping/>
  </p:clrMapOvr>
  <mc:AlternateContent xmlns:mc="http://schemas.openxmlformats.org/markup-compatibility/2006" xmlns:p14="http://schemas.microsoft.com/office/powerpoint/2010/main">
    <mc:Choice Requires="p14">
      <p:transition spd="slow" p14:dur="2000" advTm="13122"/>
    </mc:Choice>
    <mc:Fallback xmlns="">
      <p:transition spd="slow" advTm="13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What’s on a Food Label</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3" name="Group 42">
            <a:extLst>
              <a:ext uri="{FF2B5EF4-FFF2-40B4-BE49-F238E27FC236}">
                <a16:creationId xmlns:a16="http://schemas.microsoft.com/office/drawing/2014/main" id="{EEEBBE7B-637F-4688-97F8-65FB44D14AB9}"/>
              </a:ext>
            </a:extLst>
          </p:cNvPr>
          <p:cNvGrpSpPr/>
          <p:nvPr/>
        </p:nvGrpSpPr>
        <p:grpSpPr>
          <a:xfrm>
            <a:off x="2701064" y="855297"/>
            <a:ext cx="6789872" cy="5723207"/>
            <a:chOff x="2078920" y="1589103"/>
            <a:chExt cx="5733429" cy="4737786"/>
          </a:xfrm>
        </p:grpSpPr>
        <p:grpSp>
          <p:nvGrpSpPr>
            <p:cNvPr id="44" name="Group 43">
              <a:extLst>
                <a:ext uri="{FF2B5EF4-FFF2-40B4-BE49-F238E27FC236}">
                  <a16:creationId xmlns:a16="http://schemas.microsoft.com/office/drawing/2014/main" id="{F5A373E1-2D98-4B02-AFE5-F60FBB56F8C5}"/>
                </a:ext>
              </a:extLst>
            </p:cNvPr>
            <p:cNvGrpSpPr/>
            <p:nvPr/>
          </p:nvGrpSpPr>
          <p:grpSpPr>
            <a:xfrm>
              <a:off x="2078920" y="1589103"/>
              <a:ext cx="5733429" cy="4737786"/>
              <a:chOff x="2078921" y="1709101"/>
              <a:chExt cx="5575850" cy="4617788"/>
            </a:xfrm>
          </p:grpSpPr>
          <p:pic>
            <p:nvPicPr>
              <p:cNvPr id="48" name="Picture 6" descr="http://www.pharmamirror.com/wp-content/uploads/2014/01/Whats-on-a-food-label-1.gif"/>
              <p:cNvPicPr>
                <a:picLocks noChangeAspect="1" noChangeArrowheads="1"/>
              </p:cNvPicPr>
              <p:nvPr/>
            </p:nvPicPr>
            <p:blipFill rotWithShape="1">
              <a:blip r:embed="rId5">
                <a:extLst>
                  <a:ext uri="{28A0092B-C50C-407E-A947-70E740481C1C}">
                    <a14:useLocalDpi xmlns:a14="http://schemas.microsoft.com/office/drawing/2010/main" val="0"/>
                  </a:ext>
                </a:extLst>
              </a:blip>
              <a:srcRect t="16048" b="6553"/>
              <a:stretch/>
            </p:blipFill>
            <p:spPr bwMode="auto">
              <a:xfrm>
                <a:off x="2078921" y="1709101"/>
                <a:ext cx="4252952" cy="4597109"/>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6640979" y="2944339"/>
                <a:ext cx="1013792" cy="3382550"/>
                <a:chOff x="6894824" y="2769184"/>
                <a:chExt cx="1106177" cy="3822883"/>
              </a:xfrm>
            </p:grpSpPr>
            <p:sp>
              <p:nvSpPr>
                <p:cNvPr id="50" name="TextBox 49"/>
                <p:cNvSpPr txBox="1"/>
                <p:nvPr/>
              </p:nvSpPr>
              <p:spPr>
                <a:xfrm>
                  <a:off x="6942543" y="2769184"/>
                  <a:ext cx="1058458" cy="939174"/>
                </a:xfrm>
                <a:prstGeom prst="rect">
                  <a:avLst/>
                </a:prstGeom>
                <a:noFill/>
              </p:spPr>
              <p:txBody>
                <a:bodyPr wrap="square" rtlCol="0">
                  <a:spAutoFit/>
                </a:bodyPr>
                <a:lstStyle/>
                <a:p>
                  <a:r>
                    <a:rPr lang="en-US" sz="1200" dirty="0"/>
                    <a:t>Nutrient Contents (Nutrition Facts panel</a:t>
                  </a:r>
                </a:p>
              </p:txBody>
            </p:sp>
            <p:sp>
              <p:nvSpPr>
                <p:cNvPr id="51" name="TextBox 50"/>
                <p:cNvSpPr txBox="1"/>
                <p:nvPr/>
              </p:nvSpPr>
              <p:spPr>
                <a:xfrm>
                  <a:off x="6894824" y="5783044"/>
                  <a:ext cx="1106176" cy="809023"/>
                </a:xfrm>
                <a:prstGeom prst="rect">
                  <a:avLst/>
                </a:prstGeom>
                <a:noFill/>
              </p:spPr>
              <p:txBody>
                <a:bodyPr wrap="square" rtlCol="0">
                  <a:spAutoFit/>
                </a:bodyPr>
                <a:lstStyle/>
                <a:p>
                  <a:r>
                    <a:rPr lang="en-US" sz="1013" dirty="0"/>
                    <a:t>Ingredients (descending order by weight)</a:t>
                  </a:r>
                </a:p>
              </p:txBody>
            </p:sp>
            <p:sp>
              <p:nvSpPr>
                <p:cNvPr id="52" name="TextBox 51"/>
                <p:cNvSpPr txBox="1"/>
                <p:nvPr/>
              </p:nvSpPr>
              <p:spPr>
                <a:xfrm>
                  <a:off x="6894824" y="4245603"/>
                  <a:ext cx="1106176" cy="939174"/>
                </a:xfrm>
                <a:prstGeom prst="rect">
                  <a:avLst/>
                </a:prstGeom>
                <a:noFill/>
              </p:spPr>
              <p:txBody>
                <a:bodyPr wrap="square" rtlCol="0">
                  <a:spAutoFit/>
                </a:bodyPr>
                <a:lstStyle/>
                <a:p>
                  <a:r>
                    <a:rPr lang="en-US" sz="1200" dirty="0"/>
                    <a:t>Essential warnings or allergy information</a:t>
                  </a:r>
                </a:p>
              </p:txBody>
            </p:sp>
          </p:grpSp>
        </p:grpSp>
        <p:cxnSp>
          <p:nvCxnSpPr>
            <p:cNvPr id="45" name="Straight Arrow Connector 44"/>
            <p:cNvCxnSpPr>
              <a:stCxn id="52" idx="1"/>
            </p:cNvCxnSpPr>
            <p:nvPr/>
          </p:nvCxnSpPr>
          <p:spPr>
            <a:xfrm flipH="1">
              <a:off x="6273233" y="4623043"/>
              <a:ext cx="496673" cy="31613"/>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flipH="1">
              <a:off x="6263437" y="5852886"/>
              <a:ext cx="411480" cy="0"/>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H="1">
              <a:off x="6229500" y="3253804"/>
              <a:ext cx="411480" cy="0"/>
            </a:xfrm>
            <a:prstGeom prst="straightConnector1">
              <a:avLst/>
            </a:prstGeom>
            <a:ln w="76200">
              <a:solidFill>
                <a:srgbClr val="7030A0"/>
              </a:solidFill>
              <a:tailEnd type="triangle"/>
            </a:ln>
          </p:spPr>
          <p:style>
            <a:lnRef idx="3">
              <a:schemeClr val="dk1"/>
            </a:lnRef>
            <a:fillRef idx="0">
              <a:schemeClr val="dk1"/>
            </a:fillRef>
            <a:effectRef idx="2">
              <a:schemeClr val="dk1"/>
            </a:effectRef>
            <a:fontRef idx="minor">
              <a:schemeClr val="tx1"/>
            </a:fontRef>
          </p:style>
        </p:cxn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55894748"/>
      </p:ext>
    </p:extLst>
  </p:cSld>
  <p:clrMapOvr>
    <a:masterClrMapping/>
  </p:clrMapOvr>
  <mc:AlternateContent xmlns:mc="http://schemas.openxmlformats.org/markup-compatibility/2006" xmlns:p14="http://schemas.microsoft.com/office/powerpoint/2010/main">
    <mc:Choice Requires="p14">
      <p:transition spd="slow" p14:dur="2000" advTm="108986"/>
    </mc:Choice>
    <mc:Fallback xmlns="">
      <p:transition spd="slow" advTm="108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2256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What’s on a Food Label</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105915"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AutoShape 2" descr="Definition Of Energy Balance In Nutrition - Energy Et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4526" y="839646"/>
            <a:ext cx="3205086" cy="558600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3411" y="926824"/>
            <a:ext cx="3245017" cy="537237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53507087"/>
      </p:ext>
    </p:extLst>
  </p:cSld>
  <p:clrMapOvr>
    <a:masterClrMapping/>
  </p:clrMapOvr>
  <mc:AlternateContent xmlns:mc="http://schemas.openxmlformats.org/markup-compatibility/2006" xmlns:p14="http://schemas.microsoft.com/office/powerpoint/2010/main">
    <mc:Choice Requires="p14">
      <p:transition spd="slow" p14:dur="2000" advTm="157147"/>
    </mc:Choice>
    <mc:Fallback xmlns="">
      <p:transition spd="slow" advTm="157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2256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What’s on a Food Label</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105915"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AutoShape 2" descr="Definition Of Energy Balance In Nutrition - Energy Et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307974" y="816493"/>
            <a:ext cx="11503025" cy="4524315"/>
          </a:xfrm>
          <a:prstGeom prst="rect">
            <a:avLst/>
          </a:prstGeom>
          <a:noFill/>
        </p:spPr>
        <p:txBody>
          <a:bodyPr wrap="square" rtlCol="0">
            <a:spAutoFit/>
          </a:bodyPr>
          <a:lstStyle/>
          <a:p>
            <a:r>
              <a:rPr lang="en-US" sz="2400" dirty="0"/>
              <a:t>Components of Food Label</a:t>
            </a:r>
          </a:p>
          <a:p>
            <a:pPr marL="742950" lvl="1" indent="-285750">
              <a:buFont typeface="Arial" panose="020B0604020202020204" pitchFamily="34" charset="0"/>
              <a:buChar char="•"/>
            </a:pPr>
            <a:r>
              <a:rPr lang="en-US" sz="2400" dirty="0"/>
              <a:t>What the product is made of (reference INGREDIENT list)</a:t>
            </a:r>
          </a:p>
          <a:p>
            <a:pPr marL="742950" lvl="1" indent="-285750">
              <a:buFont typeface="Arial" panose="020B0604020202020204" pitchFamily="34" charset="0"/>
              <a:buChar char="•"/>
            </a:pPr>
            <a:r>
              <a:rPr lang="en-US" sz="2400" dirty="0"/>
              <a:t>Provides useful insight into:</a:t>
            </a:r>
          </a:p>
          <a:p>
            <a:pPr marL="1200150" lvl="2" indent="-285750">
              <a:buFont typeface="Arial" panose="020B0604020202020204" pitchFamily="34" charset="0"/>
              <a:buChar char="•"/>
            </a:pPr>
            <a:r>
              <a:rPr lang="en-US" sz="2400" dirty="0"/>
              <a:t>Calories</a:t>
            </a:r>
          </a:p>
          <a:p>
            <a:pPr marL="1200150" lvl="2" indent="-285750">
              <a:buFont typeface="Arial" panose="020B0604020202020204" pitchFamily="34" charset="0"/>
              <a:buChar char="•"/>
            </a:pPr>
            <a:r>
              <a:rPr lang="en-US" sz="2400" dirty="0"/>
              <a:t>Total Fat and type</a:t>
            </a:r>
          </a:p>
          <a:p>
            <a:pPr marL="1200150" lvl="2" indent="-285750">
              <a:buFont typeface="Arial" panose="020B0604020202020204" pitchFamily="34" charset="0"/>
              <a:buChar char="•"/>
            </a:pPr>
            <a:r>
              <a:rPr lang="en-US" sz="2400" dirty="0"/>
              <a:t> Fiber</a:t>
            </a:r>
          </a:p>
          <a:p>
            <a:pPr marL="1200150" lvl="2" indent="-285750">
              <a:buFont typeface="Arial" panose="020B0604020202020204" pitchFamily="34" charset="0"/>
              <a:buChar char="•"/>
            </a:pPr>
            <a:r>
              <a:rPr lang="en-US" sz="2400" dirty="0"/>
              <a:t>Vitamins/Minerals</a:t>
            </a:r>
          </a:p>
          <a:p>
            <a:pPr marL="1200150" lvl="2" indent="-285750">
              <a:buFont typeface="Arial" panose="020B0604020202020204" pitchFamily="34" charset="0"/>
              <a:buChar char="•"/>
            </a:pPr>
            <a:r>
              <a:rPr lang="en-US" sz="2400" dirty="0"/>
              <a:t>Added sugar</a:t>
            </a:r>
          </a:p>
          <a:p>
            <a:pPr marL="1200150" lvl="2" indent="-285750">
              <a:buFont typeface="Arial" panose="020B0604020202020204" pitchFamily="34" charset="0"/>
              <a:buChar char="•"/>
            </a:pPr>
            <a:r>
              <a:rPr lang="en-US" sz="2400" dirty="0"/>
              <a:t>Nutrient density: foods that provide the body with a lot of nutrients and relatively low in calories.</a:t>
            </a:r>
          </a:p>
          <a:p>
            <a:pPr marL="742950" lvl="1" indent="-285750">
              <a:buFont typeface="Arial" panose="020B0604020202020204" pitchFamily="34" charset="0"/>
              <a:buChar char="•"/>
            </a:pPr>
            <a:r>
              <a:rPr lang="en-US" sz="2400" dirty="0"/>
              <a:t>Useful tool to compare different products.</a:t>
            </a:r>
          </a:p>
          <a:p>
            <a:pPr marL="742950" lvl="1" indent="-285750">
              <a:buFont typeface="Arial" panose="020B0604020202020204" pitchFamily="34" charset="0"/>
              <a:buChar char="•"/>
            </a:pPr>
            <a:r>
              <a:rPr lang="en-US" sz="2400" dirty="0"/>
              <a:t>% Daily Value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50133419"/>
      </p:ext>
    </p:extLst>
  </p:cSld>
  <p:clrMapOvr>
    <a:masterClrMapping/>
  </p:clrMapOvr>
  <mc:AlternateContent xmlns:mc="http://schemas.openxmlformats.org/markup-compatibility/2006" xmlns:p14="http://schemas.microsoft.com/office/powerpoint/2010/main">
    <mc:Choice Requires="p14">
      <p:transition spd="slow" p14:dur="2000" advTm="85356"/>
    </mc:Choice>
    <mc:Fallback xmlns="">
      <p:transition spd="slow" advTm="85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2256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Ingredient List </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105915"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AutoShape 2" descr="Definition Of Energy Balance In Nutrition - Energy Et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5127" y="1298495"/>
            <a:ext cx="2757952" cy="2757952"/>
          </a:xfrm>
          <a:prstGeom prst="rect">
            <a:avLst/>
          </a:prstGeom>
        </p:spPr>
      </p:pic>
      <p:sp>
        <p:nvSpPr>
          <p:cNvPr id="12" name="TextBox 11"/>
          <p:cNvSpPr txBox="1"/>
          <p:nvPr/>
        </p:nvSpPr>
        <p:spPr>
          <a:xfrm flipH="1">
            <a:off x="5934126" y="2676115"/>
            <a:ext cx="1065388" cy="461665"/>
          </a:xfrm>
          <a:prstGeom prst="rect">
            <a:avLst/>
          </a:prstGeom>
          <a:noFill/>
        </p:spPr>
        <p:txBody>
          <a:bodyPr wrap="square" rtlCol="0">
            <a:spAutoFit/>
          </a:bodyPr>
          <a:lstStyle/>
          <a:p>
            <a:r>
              <a:rPr lang="en-US" sz="2400" dirty="0"/>
              <a:t>VS. </a:t>
            </a:r>
          </a:p>
        </p:txBody>
      </p:sp>
      <p:sp>
        <p:nvSpPr>
          <p:cNvPr id="15" name="Rectangle 14"/>
          <p:cNvSpPr/>
          <p:nvPr/>
        </p:nvSpPr>
        <p:spPr>
          <a:xfrm>
            <a:off x="880534" y="4135867"/>
            <a:ext cx="3951514" cy="2031325"/>
          </a:xfrm>
          <a:prstGeom prst="rect">
            <a:avLst/>
          </a:prstGeom>
        </p:spPr>
        <p:txBody>
          <a:bodyPr wrap="square">
            <a:spAutoFit/>
          </a:bodyPr>
          <a:lstStyle/>
          <a:p>
            <a:r>
              <a:rPr lang="en-US" b="1" dirty="0">
                <a:solidFill>
                  <a:srgbClr val="231F20"/>
                </a:solidFill>
                <a:latin typeface="Open Sans"/>
              </a:rPr>
              <a:t>Ingredients</a:t>
            </a:r>
          </a:p>
          <a:p>
            <a:r>
              <a:rPr lang="en-US" dirty="0">
                <a:solidFill>
                  <a:srgbClr val="231F20"/>
                </a:solidFill>
                <a:latin typeface="Open Sans"/>
              </a:rPr>
              <a:t>Made From Roasted Peanuts And Sugar, Contains 2% Or Less Of: Molasses, Fully Hydrogenated Vegetable Oils (Rapeseed And Soybean), Mono And Diglycerides, Salt</a:t>
            </a:r>
            <a:endParaRPr lang="en-US" b="0" i="0" dirty="0">
              <a:solidFill>
                <a:srgbClr val="231F20"/>
              </a:solidFill>
              <a:effectLst/>
              <a:latin typeface="Open Sans"/>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7961" y="1174890"/>
            <a:ext cx="2857500" cy="2857500"/>
          </a:xfrm>
          <a:prstGeom prst="rect">
            <a:avLst/>
          </a:prstGeom>
        </p:spPr>
      </p:pic>
      <p:sp>
        <p:nvSpPr>
          <p:cNvPr id="29" name="Rectangle 28"/>
          <p:cNvSpPr/>
          <p:nvPr/>
        </p:nvSpPr>
        <p:spPr>
          <a:xfrm>
            <a:off x="7471537" y="4135867"/>
            <a:ext cx="3951514" cy="923330"/>
          </a:xfrm>
          <a:prstGeom prst="rect">
            <a:avLst/>
          </a:prstGeom>
        </p:spPr>
        <p:txBody>
          <a:bodyPr wrap="square">
            <a:spAutoFit/>
          </a:bodyPr>
          <a:lstStyle/>
          <a:p>
            <a:r>
              <a:rPr lang="en-US" b="1" dirty="0">
                <a:solidFill>
                  <a:srgbClr val="231F20"/>
                </a:solidFill>
                <a:latin typeface="Open Sans"/>
              </a:rPr>
              <a:t>Ingredients</a:t>
            </a:r>
          </a:p>
          <a:p>
            <a:r>
              <a:rPr lang="en-US" dirty="0">
                <a:solidFill>
                  <a:srgbClr val="231F20"/>
                </a:solidFill>
                <a:latin typeface="Open Sans"/>
              </a:rPr>
              <a:t>Dry Roasted Organic Peanuts and sea salt.</a:t>
            </a:r>
            <a:endParaRPr lang="en-US" b="0" i="0" dirty="0">
              <a:solidFill>
                <a:srgbClr val="231F20"/>
              </a:solidFill>
              <a:effectLst/>
              <a:latin typeface="Open San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8492025"/>
      </p:ext>
    </p:extLst>
  </p:cSld>
  <p:clrMapOvr>
    <a:masterClrMapping/>
  </p:clrMapOvr>
  <mc:AlternateContent xmlns:mc="http://schemas.openxmlformats.org/markup-compatibility/2006" xmlns:p14="http://schemas.microsoft.com/office/powerpoint/2010/main">
    <mc:Choice Requires="p14">
      <p:transition spd="slow" p14:dur="2000" advTm="87477"/>
    </mc:Choice>
    <mc:Fallback xmlns="">
      <p:transition spd="slow" advTm="8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2256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Where to start?</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105915"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339659" y="1009805"/>
            <a:ext cx="5789218" cy="4031873"/>
          </a:xfrm>
          <a:prstGeom prst="rect">
            <a:avLst/>
          </a:prstGeom>
        </p:spPr>
        <p:txBody>
          <a:bodyPr wrap="square">
            <a:spAutoFit/>
          </a:bodyPr>
          <a:lstStyle/>
          <a:p>
            <a:pPr marL="514350" indent="-514350">
              <a:buFont typeface="+mj-lt"/>
              <a:buAutoNum type="arabicPeriod"/>
            </a:pPr>
            <a:r>
              <a:rPr lang="en-US" sz="3200" dirty="0"/>
              <a:t>Look at serving size</a:t>
            </a:r>
          </a:p>
          <a:p>
            <a:pPr marL="514350" indent="-514350">
              <a:buFont typeface="+mj-lt"/>
              <a:buAutoNum type="arabicPeriod"/>
            </a:pPr>
            <a:r>
              <a:rPr lang="en-US" sz="3200" dirty="0"/>
              <a:t>Look at calories/serving size</a:t>
            </a:r>
          </a:p>
          <a:p>
            <a:pPr marL="971550" lvl="1" indent="-514350">
              <a:buFont typeface="Arial" panose="020B0604020202020204" pitchFamily="34" charset="0"/>
              <a:buChar char="•"/>
            </a:pPr>
            <a:r>
              <a:rPr lang="en-US" sz="3200" dirty="0"/>
              <a:t>40= low</a:t>
            </a:r>
          </a:p>
          <a:p>
            <a:pPr marL="971550" lvl="1" indent="-514350">
              <a:buFont typeface="Arial" panose="020B0604020202020204" pitchFamily="34" charset="0"/>
              <a:buChar char="•"/>
            </a:pPr>
            <a:r>
              <a:rPr lang="en-US" sz="3200" dirty="0"/>
              <a:t>100= moderate</a:t>
            </a:r>
          </a:p>
          <a:p>
            <a:pPr marL="971550" lvl="1" indent="-514350">
              <a:buFont typeface="Arial" panose="020B0604020202020204" pitchFamily="34" charset="0"/>
              <a:buChar char="•"/>
            </a:pPr>
            <a:r>
              <a:rPr lang="en-US" sz="3200" dirty="0"/>
              <a:t>400 or more=high</a:t>
            </a:r>
          </a:p>
          <a:p>
            <a:pPr marL="514350" indent="-514350">
              <a:buFont typeface="+mj-lt"/>
              <a:buAutoNum type="arabicPeriod"/>
            </a:pPr>
            <a:r>
              <a:rPr lang="en-US" sz="3200" dirty="0"/>
              <a:t>Limit saturated fat/trans fat, added sugars, and sodium</a:t>
            </a:r>
          </a:p>
          <a:p>
            <a:pPr marL="514350" indent="-514350">
              <a:buFont typeface="+mj-lt"/>
              <a:buAutoNum type="arabicPeriod"/>
            </a:pPr>
            <a:r>
              <a:rPr lang="en-US" sz="3200" dirty="0"/>
              <a:t>Get enough fiber and protein</a:t>
            </a:r>
          </a:p>
        </p:txBody>
      </p:sp>
      <p:sp>
        <p:nvSpPr>
          <p:cNvPr id="3" name="AutoShape 2" descr="Definition Of Energy Balance In Nutrition - Energy Et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 descr="Nutrition facts label - Wikipedia">
            <a:extLst>
              <a:ext uri="{FF2B5EF4-FFF2-40B4-BE49-F238E27FC236}">
                <a16:creationId xmlns:a16="http://schemas.microsoft.com/office/drawing/2014/main" id="{27131685-4AE0-4FBD-B117-CE50609246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07" t="-1775" r="28441" b="3297"/>
          <a:stretch/>
        </p:blipFill>
        <p:spPr bwMode="auto">
          <a:xfrm>
            <a:off x="9073137" y="861945"/>
            <a:ext cx="2695168" cy="5338881"/>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991609" y="1548659"/>
            <a:ext cx="1074333" cy="35696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572937" y="1271182"/>
            <a:ext cx="1440523" cy="369332"/>
          </a:xfrm>
          <a:prstGeom prst="rect">
            <a:avLst/>
          </a:prstGeom>
          <a:noFill/>
        </p:spPr>
        <p:txBody>
          <a:bodyPr wrap="none" rtlCol="0">
            <a:spAutoFit/>
          </a:bodyPr>
          <a:lstStyle/>
          <a:p>
            <a:r>
              <a:rPr lang="en-US" dirty="0">
                <a:solidFill>
                  <a:schemeClr val="accent6">
                    <a:lumMod val="50000"/>
                  </a:schemeClr>
                </a:solidFill>
              </a:rPr>
              <a:t>1. Start here. </a:t>
            </a:r>
          </a:p>
        </p:txBody>
      </p:sp>
      <p:cxnSp>
        <p:nvCxnSpPr>
          <p:cNvPr id="28" name="Straight Arrow Connector 27"/>
          <p:cNvCxnSpPr/>
          <p:nvPr/>
        </p:nvCxnSpPr>
        <p:spPr>
          <a:xfrm>
            <a:off x="7778659" y="2223875"/>
            <a:ext cx="1195176" cy="18565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567612" y="1988503"/>
            <a:ext cx="1183337" cy="369332"/>
          </a:xfrm>
          <a:prstGeom prst="rect">
            <a:avLst/>
          </a:prstGeom>
          <a:noFill/>
        </p:spPr>
        <p:txBody>
          <a:bodyPr wrap="none" rtlCol="0">
            <a:spAutoFit/>
          </a:bodyPr>
          <a:lstStyle/>
          <a:p>
            <a:r>
              <a:rPr lang="en-US" dirty="0">
                <a:solidFill>
                  <a:schemeClr val="accent6">
                    <a:lumMod val="50000"/>
                  </a:schemeClr>
                </a:solidFill>
              </a:rPr>
              <a:t>2. Calories</a:t>
            </a:r>
          </a:p>
        </p:txBody>
      </p:sp>
      <p:cxnSp>
        <p:nvCxnSpPr>
          <p:cNvPr id="44" name="Straight Arrow Connector 43"/>
          <p:cNvCxnSpPr/>
          <p:nvPr/>
        </p:nvCxnSpPr>
        <p:spPr>
          <a:xfrm>
            <a:off x="7718186" y="3491208"/>
            <a:ext cx="1195176" cy="18565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051800" y="4228287"/>
            <a:ext cx="922035"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270672" y="3288765"/>
            <a:ext cx="1544205" cy="369332"/>
          </a:xfrm>
          <a:prstGeom prst="rect">
            <a:avLst/>
          </a:prstGeom>
          <a:noFill/>
        </p:spPr>
        <p:txBody>
          <a:bodyPr wrap="none" rtlCol="0">
            <a:spAutoFit/>
          </a:bodyPr>
          <a:lstStyle/>
          <a:p>
            <a:r>
              <a:rPr lang="en-US" dirty="0">
                <a:solidFill>
                  <a:schemeClr val="accent6">
                    <a:lumMod val="50000"/>
                  </a:schemeClr>
                </a:solidFill>
              </a:rPr>
              <a:t>3. Carbs, fiber</a:t>
            </a:r>
          </a:p>
        </p:txBody>
      </p:sp>
      <p:sp>
        <p:nvSpPr>
          <p:cNvPr id="47" name="TextBox 46"/>
          <p:cNvSpPr txBox="1"/>
          <p:nvPr/>
        </p:nvSpPr>
        <p:spPr>
          <a:xfrm>
            <a:off x="6936202" y="4055216"/>
            <a:ext cx="1167499" cy="369332"/>
          </a:xfrm>
          <a:prstGeom prst="rect">
            <a:avLst/>
          </a:prstGeom>
          <a:noFill/>
        </p:spPr>
        <p:txBody>
          <a:bodyPr wrap="none" rtlCol="0">
            <a:spAutoFit/>
          </a:bodyPr>
          <a:lstStyle/>
          <a:p>
            <a:r>
              <a:rPr lang="en-US" dirty="0">
                <a:solidFill>
                  <a:schemeClr val="accent6">
                    <a:lumMod val="50000"/>
                  </a:schemeClr>
                </a:solidFill>
              </a:rPr>
              <a:t>4. Protein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2035423"/>
      </p:ext>
    </p:extLst>
  </p:cSld>
  <p:clrMapOvr>
    <a:masterClrMapping/>
  </p:clrMapOvr>
  <mc:AlternateContent xmlns:mc="http://schemas.openxmlformats.org/markup-compatibility/2006" xmlns:p14="http://schemas.microsoft.com/office/powerpoint/2010/main">
    <mc:Choice Requires="p14">
      <p:transition spd="slow" p14:dur="2000" advTm="236896"/>
    </mc:Choice>
    <mc:Fallback xmlns="">
      <p:transition spd="slow" advTm="236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581" y="413567"/>
            <a:ext cx="2793937" cy="2793937"/>
          </a:xfrm>
          <a:prstGeom prst="rect">
            <a:avLst/>
          </a:prstGeom>
        </p:spPr>
      </p:pic>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225640" y="564221"/>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Making Informed Choices</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118904" y="5782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AutoShape 2" descr="Definition Of Energy Balance In Nutrition - Energy Et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558" y="672601"/>
            <a:ext cx="2757952" cy="2348355"/>
          </a:xfrm>
          <a:prstGeom prst="rect">
            <a:avLst/>
          </a:prstGeom>
        </p:spPr>
      </p:pic>
      <p:sp>
        <p:nvSpPr>
          <p:cNvPr id="12" name="TextBox 11"/>
          <p:cNvSpPr txBox="1"/>
          <p:nvPr/>
        </p:nvSpPr>
        <p:spPr>
          <a:xfrm flipH="1">
            <a:off x="5934126" y="2676115"/>
            <a:ext cx="1065388" cy="461665"/>
          </a:xfrm>
          <a:prstGeom prst="rect">
            <a:avLst/>
          </a:prstGeom>
          <a:noFill/>
        </p:spPr>
        <p:txBody>
          <a:bodyPr wrap="square" rtlCol="0">
            <a:spAutoFit/>
          </a:bodyPr>
          <a:lstStyle/>
          <a:p>
            <a:r>
              <a:rPr lang="en-US" sz="2400" dirty="0"/>
              <a:t>VS. </a:t>
            </a:r>
          </a:p>
        </p:txBody>
      </p:sp>
      <p:sp>
        <p:nvSpPr>
          <p:cNvPr id="15" name="Rectangle 14"/>
          <p:cNvSpPr/>
          <p:nvPr/>
        </p:nvSpPr>
        <p:spPr>
          <a:xfrm>
            <a:off x="518226" y="2883460"/>
            <a:ext cx="4841508" cy="923330"/>
          </a:xfrm>
          <a:prstGeom prst="rect">
            <a:avLst/>
          </a:prstGeom>
        </p:spPr>
        <p:txBody>
          <a:bodyPr wrap="square">
            <a:spAutoFit/>
          </a:bodyPr>
          <a:lstStyle/>
          <a:p>
            <a:r>
              <a:rPr lang="en-US" b="1" dirty="0">
                <a:solidFill>
                  <a:srgbClr val="231F20"/>
                </a:solidFill>
                <a:latin typeface="Open Sans"/>
              </a:rPr>
              <a:t>Ingredients </a:t>
            </a:r>
            <a:r>
              <a:rPr lang="en-US" dirty="0">
                <a:solidFill>
                  <a:srgbClr val="231F20"/>
                </a:solidFill>
                <a:latin typeface="Open Sans"/>
              </a:rPr>
              <a:t>Cultured milk, cane sugar, lemon pulp, water, fruit pectin, lemon juice concentrate, natural flavors, locust bean gum. </a:t>
            </a:r>
            <a:endParaRPr lang="en-US" b="0" i="0" dirty="0">
              <a:solidFill>
                <a:srgbClr val="231F20"/>
              </a:solidFill>
              <a:effectLst/>
              <a:latin typeface="Open Sans"/>
            </a:endParaRPr>
          </a:p>
        </p:txBody>
      </p:sp>
      <p:sp>
        <p:nvSpPr>
          <p:cNvPr id="29" name="Rectangle 28"/>
          <p:cNvSpPr/>
          <p:nvPr/>
        </p:nvSpPr>
        <p:spPr>
          <a:xfrm>
            <a:off x="7573906" y="2883460"/>
            <a:ext cx="3951514" cy="369332"/>
          </a:xfrm>
          <a:prstGeom prst="rect">
            <a:avLst/>
          </a:prstGeom>
        </p:spPr>
        <p:txBody>
          <a:bodyPr wrap="square">
            <a:spAutoFit/>
          </a:bodyPr>
          <a:lstStyle/>
          <a:p>
            <a:r>
              <a:rPr lang="en-US" b="1" dirty="0">
                <a:solidFill>
                  <a:srgbClr val="231F20"/>
                </a:solidFill>
                <a:latin typeface="Open Sans"/>
              </a:rPr>
              <a:t>Ingredients: </a:t>
            </a:r>
            <a:r>
              <a:rPr lang="en-US" dirty="0">
                <a:solidFill>
                  <a:srgbClr val="231F20"/>
                </a:solidFill>
                <a:latin typeface="Open Sans"/>
              </a:rPr>
              <a:t>Cultured Nonfat Milk</a:t>
            </a:r>
          </a:p>
        </p:txBody>
      </p:sp>
      <p:pic>
        <p:nvPicPr>
          <p:cNvPr id="5" name="Picture 4"/>
          <p:cNvPicPr>
            <a:picLocks noChangeAspect="1"/>
          </p:cNvPicPr>
          <p:nvPr/>
        </p:nvPicPr>
        <p:blipFill>
          <a:blip r:embed="rId7"/>
          <a:stretch>
            <a:fillRect/>
          </a:stretch>
        </p:blipFill>
        <p:spPr>
          <a:xfrm>
            <a:off x="7533005" y="3823640"/>
            <a:ext cx="3559538" cy="275852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665" y="3828448"/>
            <a:ext cx="3609146" cy="275371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3700485"/>
      </p:ext>
    </p:extLst>
  </p:cSld>
  <p:clrMapOvr>
    <a:masterClrMapping/>
  </p:clrMapOvr>
  <mc:AlternateContent xmlns:mc="http://schemas.openxmlformats.org/markup-compatibility/2006" xmlns:p14="http://schemas.microsoft.com/office/powerpoint/2010/main">
    <mc:Choice Requires="p14">
      <p:transition spd="slow" p14:dur="2000" advTm="227878"/>
    </mc:Choice>
    <mc:Fallback xmlns="">
      <p:transition spd="slow" advTm="227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195" y="465138"/>
            <a:ext cx="2309451" cy="206115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0371" y="76087"/>
            <a:ext cx="2793937" cy="2793937"/>
          </a:xfrm>
          <a:prstGeom prst="rect">
            <a:avLst/>
          </a:prstGeom>
        </p:spPr>
      </p:pic>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225640" y="564221"/>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Making Informed Choices</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118904" y="5782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AutoShape 2" descr="Definition Of Energy Balance In Nutrition - Energy Et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flipH="1">
            <a:off x="5821968" y="1481240"/>
            <a:ext cx="1065388" cy="461665"/>
          </a:xfrm>
          <a:prstGeom prst="rect">
            <a:avLst/>
          </a:prstGeom>
          <a:noFill/>
        </p:spPr>
        <p:txBody>
          <a:bodyPr wrap="square" rtlCol="0">
            <a:spAutoFit/>
          </a:bodyPr>
          <a:lstStyle/>
          <a:p>
            <a:r>
              <a:rPr lang="en-US" sz="2400" dirty="0"/>
              <a:t>VS. </a:t>
            </a:r>
          </a:p>
        </p:txBody>
      </p:sp>
      <p:sp>
        <p:nvSpPr>
          <p:cNvPr id="19" name="AutoShape 6" descr="https://static.wixstatic.com/media/fa075a_7129ac63871245a094030b4778d9b5f8~mv2.jpg/v1/fill/w_447,h_1095,al_c,q_85,usm_0.66_1.00_0.01/fa075a_7129ac63871245a094030b4778d9b5f8~mv2.web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a:blip r:embed="rId7"/>
          <a:stretch>
            <a:fillRect/>
          </a:stretch>
        </p:blipFill>
        <p:spPr>
          <a:xfrm>
            <a:off x="81470" y="2044453"/>
            <a:ext cx="3619686" cy="4813547"/>
          </a:xfrm>
          <a:prstGeom prst="rect">
            <a:avLst/>
          </a:prstGeom>
        </p:spPr>
      </p:pic>
      <p:pic>
        <p:nvPicPr>
          <p:cNvPr id="21" name="Picture 20"/>
          <p:cNvPicPr>
            <a:picLocks noChangeAspect="1"/>
          </p:cNvPicPr>
          <p:nvPr/>
        </p:nvPicPr>
        <p:blipFill>
          <a:blip r:embed="rId8"/>
          <a:stretch>
            <a:fillRect/>
          </a:stretch>
        </p:blipFill>
        <p:spPr>
          <a:xfrm>
            <a:off x="5632131" y="2870024"/>
            <a:ext cx="6204269" cy="342917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4462846"/>
      </p:ext>
    </p:extLst>
  </p:cSld>
  <p:clrMapOvr>
    <a:masterClrMapping/>
  </p:clrMapOvr>
  <mc:AlternateContent xmlns:mc="http://schemas.openxmlformats.org/markup-compatibility/2006" xmlns:p14="http://schemas.microsoft.com/office/powerpoint/2010/main">
    <mc:Choice Requires="p14">
      <p:transition spd="slow" p14:dur="2000" advTm="179868"/>
    </mc:Choice>
    <mc:Fallback xmlns="">
      <p:transition spd="slow" advTm="179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73">
      <a:dk1>
        <a:srgbClr val="000000"/>
      </a:dk1>
      <a:lt1>
        <a:sysClr val="window" lastClr="FFFFFF"/>
      </a:lt1>
      <a:dk2>
        <a:srgbClr val="585858"/>
      </a:dk2>
      <a:lt2>
        <a:srgbClr val="E3E3E3"/>
      </a:lt2>
      <a:accent1>
        <a:srgbClr val="E20613"/>
      </a:accent1>
      <a:accent2>
        <a:srgbClr val="A9C038"/>
      </a:accent2>
      <a:accent3>
        <a:srgbClr val="11AEC7"/>
      </a:accent3>
      <a:accent4>
        <a:srgbClr val="F59F26"/>
      </a:accent4>
      <a:accent5>
        <a:srgbClr val="0062A9"/>
      </a:accent5>
      <a:accent6>
        <a:srgbClr val="EB6047"/>
      </a:accent6>
      <a:hlink>
        <a:srgbClr val="8ED9F6"/>
      </a:hlink>
      <a:folHlink>
        <a:srgbClr val="C00000"/>
      </a:folHlink>
    </a:clrScheme>
    <a:fontScheme name="Modern 01">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455520_Project analysis, from 24Slides_SL_V1.potx" id="{55E7247F-78B2-40DB-9AFE-D4DD42FA8F09}" vid="{22E2FD65-A32D-4798-AF43-CE42F250BD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384665A73D314AADCB114CAE969200" ma:contentTypeVersion="2" ma:contentTypeDescription="Create a new document." ma:contentTypeScope="" ma:versionID="3ff7d28c9cd60c3e0be79ed5c1591a58">
  <xsd:schema xmlns:xsd="http://www.w3.org/2001/XMLSchema" xmlns:xs="http://www.w3.org/2001/XMLSchema" xmlns:p="http://schemas.microsoft.com/office/2006/metadata/properties" xmlns:ns2="34735328-0735-4ea9-868e-60f339f28e01" targetNamespace="http://schemas.microsoft.com/office/2006/metadata/properties" ma:root="true" ma:fieldsID="d1c8526f7ffe7e74415dc8f41eb6ed29" ns2:_="">
    <xsd:import namespace="34735328-0735-4ea9-868e-60f339f28e0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735328-0735-4ea9-868e-60f339f28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D05317-60D6-4B3A-8545-888496D1A8EC}">
  <ds:schemaRefs>
    <ds:schemaRef ds:uri="http://schemas.microsoft.com/sharepoint/v3/contenttype/forms"/>
  </ds:schemaRefs>
</ds:datastoreItem>
</file>

<file path=customXml/itemProps2.xml><?xml version="1.0" encoding="utf-8"?>
<ds:datastoreItem xmlns:ds="http://schemas.openxmlformats.org/officeDocument/2006/customXml" ds:itemID="{D820B8E8-3D9B-4F59-A0CF-F3C36FDADFBF}"/>
</file>

<file path=customXml/itemProps3.xml><?xml version="1.0" encoding="utf-8"?>
<ds:datastoreItem xmlns:ds="http://schemas.openxmlformats.org/officeDocument/2006/customXml" ds:itemID="{EF609EDA-869E-4BE5-AE5D-B898C584B6FF}">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Project analysis, from 24Slides</Template>
  <TotalTime>0</TotalTime>
  <Words>774</Words>
  <Application>Microsoft Office PowerPoint</Application>
  <PresentationFormat>Widescreen</PresentationFormat>
  <Paragraphs>75</Paragraphs>
  <Slides>10</Slides>
  <Notes>10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LABEL READING BASICS</vt:lpstr>
      <vt:lpstr>Project analysis slide 2</vt:lpstr>
      <vt:lpstr>Project analysis slide 2</vt:lpstr>
      <vt:lpstr>Project analysis slide 2</vt:lpstr>
      <vt:lpstr>Project analysis slide 2</vt:lpstr>
      <vt:lpstr>Project analysis slide 2</vt:lpstr>
      <vt:lpstr>Project analysis slide 2</vt:lpstr>
      <vt:lpstr>Project analysis slide 2</vt:lpstr>
      <vt:lpstr>Project analysis slide 2</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LABEL READING BASICS</dc:title>
  <dc:creator/>
  <cp:lastModifiedBy/>
  <cp:revision>12</cp:revision>
  <dcterms:created xsi:type="dcterms:W3CDTF">2020-07-07T15:36:36Z</dcterms:created>
  <dcterms:modified xsi:type="dcterms:W3CDTF">2020-10-22T16:13:38Z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0x010100AC384665A73D314AADCB114CAE969200</vt:lpwstr>
  </property>
  <property fmtid="{D5CDD505-2E9C-101B-9397-08002B2CF9AE}" pid="3" name="MSIP_Label_11a905b5-8388-4a05-b89a-55e43f7b4d00_Enabled">
    <vt:lpwstr>true</vt:lpwstr>
  </property>
  <property fmtid="{D5CDD505-2E9C-101B-9397-08002B2CF9AE}" pid="4" name="MSIP_Label_11a905b5-8388-4a05-b89a-55e43f7b4d00_SetDate">
    <vt:lpwstr>2020-07-07T16:28:09Z</vt:lpwstr>
  </property>
  <property fmtid="{D5CDD505-2E9C-101B-9397-08002B2CF9AE}" pid="5" name="MSIP_Label_11a905b5-8388-4a05-b89a-55e43f7b4d00_Method">
    <vt:lpwstr>Standard</vt:lpwstr>
  </property>
  <property fmtid="{D5CDD505-2E9C-101B-9397-08002B2CF9AE}" pid="6" name="MSIP_Label_11a905b5-8388-4a05-b89a-55e43f7b4d00_Name">
    <vt:lpwstr>General</vt:lpwstr>
  </property>
  <property fmtid="{D5CDD505-2E9C-101B-9397-08002B2CF9AE}" pid="7" name="MSIP_Label_11a905b5-8388-4a05-b89a-55e43f7b4d00_SiteId">
    <vt:lpwstr>2e319086-9a26-46a3-865f-615bed576786</vt:lpwstr>
  </property>
  <property fmtid="{D5CDD505-2E9C-101B-9397-08002B2CF9AE}" pid="8" name="MSIP_Label_11a905b5-8388-4a05-b89a-55e43f7b4d00_ActionId">
    <vt:lpwstr>105e0500-1d20-4e24-8c0a-7cc80845053a</vt:lpwstr>
  </property>
  <property fmtid="{D5CDD505-2E9C-101B-9397-08002B2CF9AE}" pid="9" name="MSIP_Label_11a905b5-8388-4a05-b89a-55e43f7b4d00_ContentBits">
    <vt:lpwstr>0</vt:lpwstr>
  </property>
</Properties>
</file>